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handoutMasterIdLst>
    <p:handoutMasterId r:id="rId5"/>
  </p:handoutMasterIdLst>
  <p:sldIdLst>
    <p:sldId id="277" r:id="rId2"/>
    <p:sldId id="278" r:id="rId3"/>
    <p:sldId id="27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8000"/>
    <a:srgbClr val="33CC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B9085-03C2-4146-8771-D31AAB2B0C64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6B65AC-50F1-4BC3-8AEA-51AEA3D3F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5451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16387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88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89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90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91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92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16393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639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6395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16E8BD0-5A2D-4D45-8144-0A844E40CA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639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639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3F985-6FF8-453B-9471-9AA97268C7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0273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3A9A5-B69C-4F09-8A33-EE05D5604E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1570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FB8FF-1DDC-4F18-9FB7-8171E6B1D6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816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C88D4-1772-4583-B066-1163CC6C94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348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5A59A-F270-43C5-8397-6D458582A8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2412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2753CA-273F-4A24-AF06-4C49448801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70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8AF548-EF91-4EFF-A5D6-AC62A8A313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5454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5AD77-E1F2-4E50-B401-D17D5D3AC8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7172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EE9DE-2C76-42BE-9C8B-2E3225B09E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313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A2E9D9-21A7-41C7-B6E4-A796779B96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347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5363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5364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5365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5366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5367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536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1537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4CEA02C3-59EB-4F06-B4A3-4EBF6DF216F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5372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066800"/>
            <a:ext cx="8686800" cy="609600"/>
          </a:xfrm>
        </p:spPr>
        <p:txBody>
          <a:bodyPr/>
          <a:lstStyle/>
          <a:p>
            <a:r>
              <a:rPr lang="en-US" altLang="en-US" sz="3400" b="1" dirty="0">
                <a:solidFill>
                  <a:srgbClr val="33CC33"/>
                </a:solidFill>
              </a:rPr>
              <a:t>*NOTE*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5638800"/>
          </a:xfrm>
        </p:spPr>
        <p:txBody>
          <a:bodyPr/>
          <a:lstStyle/>
          <a:p>
            <a:pPr marL="609600" indent="-609600"/>
            <a:r>
              <a:rPr lang="en-US" altLang="en-US" sz="3000" dirty="0"/>
              <a:t>When the adjective is modifying or </a:t>
            </a:r>
            <a:r>
              <a:rPr lang="en-US" altLang="en-US" sz="3000" dirty="0" smtClean="0"/>
              <a:t>describing </a:t>
            </a:r>
            <a:r>
              <a:rPr lang="en-US" altLang="en-US" sz="3000" dirty="0"/>
              <a:t>a group that consists of</a:t>
            </a:r>
            <a:r>
              <a:rPr lang="en-US" altLang="en-US" sz="3000" dirty="0">
                <a:solidFill>
                  <a:srgbClr val="0000FF"/>
                </a:solidFill>
              </a:rPr>
              <a:t> both </a:t>
            </a:r>
            <a:r>
              <a:rPr lang="en-US" altLang="en-US" sz="3000" dirty="0" smtClean="0">
                <a:solidFill>
                  <a:srgbClr val="0000FF"/>
                </a:solidFill>
              </a:rPr>
              <a:t>masculine </a:t>
            </a:r>
            <a:r>
              <a:rPr lang="en-US" altLang="en-US" sz="3000" dirty="0">
                <a:solidFill>
                  <a:srgbClr val="0000FF"/>
                </a:solidFill>
              </a:rPr>
              <a:t>and feminine nouns</a:t>
            </a:r>
            <a:r>
              <a:rPr lang="en-US" altLang="en-US" sz="3000" dirty="0"/>
              <a:t>, the </a:t>
            </a:r>
            <a:r>
              <a:rPr lang="en-US" altLang="en-US" sz="3000" dirty="0" smtClean="0"/>
              <a:t>adjective </a:t>
            </a:r>
            <a:r>
              <a:rPr lang="en-US" altLang="en-US" sz="3000" dirty="0"/>
              <a:t>ends in the </a:t>
            </a:r>
            <a:r>
              <a:rPr lang="en-US" altLang="en-US" sz="3000" dirty="0">
                <a:solidFill>
                  <a:srgbClr val="0000FF"/>
                </a:solidFill>
              </a:rPr>
              <a:t>Masculine Form.</a:t>
            </a:r>
            <a:endParaRPr lang="en-US" altLang="en-US" sz="3000" dirty="0"/>
          </a:p>
          <a:p>
            <a:pPr marL="609600" indent="-609600">
              <a:buFontTx/>
              <a:buAutoNum type="arabicPeriod"/>
            </a:pPr>
            <a:r>
              <a:rPr lang="en-US" altLang="en-US" u="sng" dirty="0"/>
              <a:t>Juan y Jose</a:t>
            </a:r>
            <a:r>
              <a:rPr lang="en-US" altLang="en-US" dirty="0"/>
              <a:t> son </a:t>
            </a:r>
            <a:r>
              <a:rPr lang="en-US" altLang="en-US" dirty="0" err="1"/>
              <a:t>argentin</a:t>
            </a:r>
            <a:r>
              <a:rPr lang="en-US" altLang="en-US" u="sng" dirty="0"/>
              <a:t>       </a:t>
            </a:r>
            <a:r>
              <a:rPr lang="en-US" altLang="en-US" dirty="0"/>
              <a:t>. </a:t>
            </a:r>
          </a:p>
          <a:p>
            <a:pPr marL="609600" indent="-609600">
              <a:buFontTx/>
              <a:buNone/>
            </a:pPr>
            <a:r>
              <a:rPr lang="en-US" altLang="en-US" sz="2000" i="1" dirty="0">
                <a:solidFill>
                  <a:srgbClr val="008000"/>
                </a:solidFill>
              </a:rPr>
              <a:t>       (Nouns are Masculine &amp; Plural so…adjective is Masculine &amp; Plural)</a:t>
            </a:r>
            <a:r>
              <a:rPr lang="en-US" altLang="en-US" dirty="0"/>
              <a:t> </a:t>
            </a:r>
          </a:p>
          <a:p>
            <a:pPr marL="609600" indent="-609600">
              <a:buFontTx/>
              <a:buAutoNum type="arabicPeriod" startAt="2"/>
            </a:pPr>
            <a:r>
              <a:rPr lang="en-US" altLang="en-US" u="sng" dirty="0"/>
              <a:t>Maria y Teresa</a:t>
            </a:r>
            <a:r>
              <a:rPr lang="en-US" altLang="en-US" dirty="0"/>
              <a:t> son </a:t>
            </a:r>
            <a:r>
              <a:rPr lang="en-US" altLang="en-US" dirty="0" err="1"/>
              <a:t>simpatic</a:t>
            </a:r>
            <a:r>
              <a:rPr lang="en-US" altLang="en-US" u="sng" dirty="0"/>
              <a:t>        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None/>
            </a:pPr>
            <a:r>
              <a:rPr lang="en-US" altLang="en-US" sz="2000" i="1" dirty="0">
                <a:solidFill>
                  <a:srgbClr val="008000"/>
                </a:solidFill>
              </a:rPr>
              <a:t>      (Nouns are Feminine &amp; Plural so…adjective is Feminine &amp; Plural)</a:t>
            </a:r>
          </a:p>
          <a:p>
            <a:pPr marL="609600" indent="-609600">
              <a:buFontTx/>
              <a:buAutoNum type="arabicPeriod" startAt="3"/>
            </a:pPr>
            <a:r>
              <a:rPr lang="en-US" altLang="en-US" u="sng" dirty="0"/>
              <a:t>Teresa y Juan</a:t>
            </a:r>
            <a:r>
              <a:rPr lang="en-US" altLang="en-US" dirty="0"/>
              <a:t> son </a:t>
            </a:r>
            <a:r>
              <a:rPr lang="en-US" altLang="en-US" dirty="0" err="1"/>
              <a:t>muy</a:t>
            </a:r>
            <a:r>
              <a:rPr lang="en-US" altLang="en-US" dirty="0"/>
              <a:t> </a:t>
            </a:r>
            <a:r>
              <a:rPr lang="en-US" altLang="en-US" dirty="0" err="1"/>
              <a:t>buen</a:t>
            </a:r>
            <a:r>
              <a:rPr lang="en-US" altLang="en-US" u="sng" dirty="0"/>
              <a:t>         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None/>
            </a:pPr>
            <a:r>
              <a:rPr lang="en-US" altLang="en-US" sz="2000" i="1" dirty="0">
                <a:solidFill>
                  <a:srgbClr val="008000"/>
                </a:solidFill>
              </a:rPr>
              <a:t>                        (Nouns are BOTH Masculine/Feminine &amp; Plural so…</a:t>
            </a:r>
          </a:p>
          <a:p>
            <a:pPr marL="609600" indent="-609600">
              <a:buFontTx/>
              <a:buNone/>
            </a:pPr>
            <a:r>
              <a:rPr lang="en-US" altLang="en-US" sz="2000" i="1" dirty="0">
                <a:solidFill>
                  <a:srgbClr val="008000"/>
                </a:solidFill>
              </a:rPr>
              <a:t>                         the adjective is MASCULINE)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5181600" y="3429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>
                <a:solidFill>
                  <a:srgbClr val="FF6600"/>
                </a:solidFill>
                <a:latin typeface="Times New Roman" pitchFamily="18" charset="0"/>
              </a:rPr>
              <a:t>OS</a:t>
            </a:r>
            <a:endParaRPr lang="en-US" altLang="en-US" sz="3400" b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5791200" y="4572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>
                <a:solidFill>
                  <a:srgbClr val="FF6600"/>
                </a:solidFill>
                <a:latin typeface="Times New Roman" pitchFamily="18" charset="0"/>
              </a:rPr>
              <a:t>AS</a:t>
            </a:r>
            <a:endParaRPr lang="en-US" altLang="en-US" sz="3400" b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5943600" y="5562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 dirty="0">
                <a:solidFill>
                  <a:srgbClr val="FF6600"/>
                </a:solidFill>
                <a:latin typeface="Times New Roman" pitchFamily="18" charset="0"/>
              </a:rPr>
              <a:t>OS</a:t>
            </a:r>
            <a:endParaRPr lang="en-US" altLang="en-US" sz="3400" b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81000" y="228600"/>
            <a:ext cx="868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en-US" altLang="en-US" sz="3400" b="1" kern="0" smtClean="0">
                <a:solidFill>
                  <a:srgbClr val="009900"/>
                </a:solidFill>
              </a:rPr>
              <a:t>10</a:t>
            </a:r>
            <a:r>
              <a:rPr lang="en-US" altLang="en-US" sz="3400" b="1" kern="0" smtClean="0">
                <a:solidFill>
                  <a:srgbClr val="009900"/>
                </a:solidFill>
              </a:rPr>
              <a:t>/11/16</a:t>
            </a:r>
            <a:endParaRPr lang="en-US" altLang="en-US" sz="3400" b="1" kern="0" dirty="0">
              <a:solidFill>
                <a:srgbClr val="009900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9832" y="76200"/>
            <a:ext cx="8686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400" kern="0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sz="3400" kern="0" dirty="0" smtClean="0">
                <a:solidFill>
                  <a:srgbClr val="FF0000"/>
                </a:solidFill>
              </a:rPr>
              <a:t> 16b: </a:t>
            </a:r>
            <a:r>
              <a:rPr lang="en-US" altLang="en-US" sz="3400" kern="0" dirty="0" err="1" smtClean="0">
                <a:solidFill>
                  <a:schemeClr val="accent4"/>
                </a:solidFill>
              </a:rPr>
              <a:t>Sustantivos</a:t>
            </a:r>
            <a:endParaRPr lang="en-US" altLang="en-US" sz="3400" kern="0" dirty="0" smtClean="0">
              <a:solidFill>
                <a:schemeClr val="accent4"/>
              </a:solidFill>
            </a:endParaRPr>
          </a:p>
          <a:p>
            <a:r>
              <a:rPr lang="en-US" altLang="en-US" sz="2800" i="1" kern="0" dirty="0" smtClean="0">
                <a:solidFill>
                  <a:srgbClr val="7030A0"/>
                </a:solidFill>
              </a:rPr>
              <a:t>L.O: to review gender/number of nouns</a:t>
            </a:r>
            <a:endParaRPr lang="en-US" altLang="en-US" sz="2800" i="1" kern="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08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Practica</a:t>
            </a:r>
            <a:endParaRPr lang="en-US" b="1" dirty="0">
              <a:solidFill>
                <a:srgbClr val="33CC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4953000"/>
          </a:xfrm>
        </p:spPr>
        <p:txBody>
          <a:bodyPr/>
          <a:lstStyle/>
          <a:p>
            <a:r>
              <a:rPr lang="en-US" dirty="0" smtClean="0"/>
              <a:t>Copy and complete the following sentences with the correct adjective ending.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Jayson y Rachel son ___________. (</a:t>
            </a:r>
            <a:r>
              <a:rPr lang="en-US" dirty="0" err="1" smtClean="0"/>
              <a:t>estudioso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Lisbeth y </a:t>
            </a:r>
            <a:r>
              <a:rPr lang="en-US" dirty="0" err="1" smtClean="0"/>
              <a:t>Roksana</a:t>
            </a:r>
            <a:r>
              <a:rPr lang="en-US" dirty="0" smtClean="0"/>
              <a:t>  son __________. (</a:t>
            </a:r>
            <a:r>
              <a:rPr lang="en-US" dirty="0" err="1" smtClean="0"/>
              <a:t>ambicioso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Allison y Murray son __________. (</a:t>
            </a:r>
            <a:r>
              <a:rPr lang="en-US" dirty="0" err="1" smtClean="0"/>
              <a:t>cómico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Kyree y Sacha son _________. (</a:t>
            </a:r>
            <a:r>
              <a:rPr lang="en-US" dirty="0" err="1" smtClean="0"/>
              <a:t>atlético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Kelsang</a:t>
            </a:r>
            <a:r>
              <a:rPr lang="en-US" dirty="0" smtClean="0"/>
              <a:t> y Joshua son ____________. (</a:t>
            </a:r>
            <a:r>
              <a:rPr lang="en-US" dirty="0" err="1" smtClean="0"/>
              <a:t>inteligente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89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9325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responde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4</a:t>
            </a:r>
            <a:r>
              <a:rPr lang="en-US" dirty="0"/>
              <a:t> p. 33 (1-4)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5</a:t>
            </a:r>
            <a:r>
              <a:rPr lang="en-US" dirty="0" smtClean="0"/>
              <a:t> p. 33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0" lvl="1" indent="0">
              <a:buNone/>
            </a:pPr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Ejericio</a:t>
            </a:r>
            <a:r>
              <a:rPr lang="en-US" u="sng" dirty="0" smtClean="0"/>
              <a:t> 6</a:t>
            </a:r>
            <a:r>
              <a:rPr lang="en-US" dirty="0" smtClean="0"/>
              <a:t> p. 33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048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4400" b="1" kern="0" dirty="0" err="1" smtClean="0">
                <a:solidFill>
                  <a:srgbClr val="33CC33"/>
                </a:solidFill>
              </a:rPr>
              <a:t>Practica</a:t>
            </a:r>
            <a:r>
              <a:rPr lang="en-US" sz="4400" b="1" kern="0" dirty="0" smtClean="0">
                <a:solidFill>
                  <a:srgbClr val="33CC33"/>
                </a:solidFill>
              </a:rPr>
              <a:t>:</a:t>
            </a:r>
            <a:endParaRPr lang="en-US" sz="4400" b="1" kern="0" dirty="0">
              <a:solidFill>
                <a:srgbClr val="33CC33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28600" y="2819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4400" b="1" kern="0" dirty="0" err="1" smtClean="0">
                <a:solidFill>
                  <a:srgbClr val="33CC33"/>
                </a:solidFill>
              </a:rPr>
              <a:t>Tarea</a:t>
            </a:r>
            <a:r>
              <a:rPr lang="en-US" sz="4400" b="1" kern="0" dirty="0" smtClean="0">
                <a:solidFill>
                  <a:srgbClr val="33CC33"/>
                </a:solidFill>
              </a:rPr>
              <a:t> # 16b</a:t>
            </a:r>
            <a:endParaRPr lang="en-US" sz="4400" b="1" kern="0" dirty="0">
              <a:solidFill>
                <a:srgbClr val="33CC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79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termark">
  <a:themeElements>
    <a:clrScheme name="Watermark 2">
      <a:dk1>
        <a:srgbClr val="000000"/>
      </a:dk1>
      <a:lt1>
        <a:srgbClr val="FFFFFF"/>
      </a:lt1>
      <a:dk2>
        <a:srgbClr val="666633"/>
      </a:dk2>
      <a:lt2>
        <a:srgbClr val="5F5F5F"/>
      </a:lt2>
      <a:accent1>
        <a:srgbClr val="FFCC00"/>
      </a:accent1>
      <a:accent2>
        <a:srgbClr val="EFF0B2"/>
      </a:accent2>
      <a:accent3>
        <a:srgbClr val="FFFFFF"/>
      </a:accent3>
      <a:accent4>
        <a:srgbClr val="000000"/>
      </a:accent4>
      <a:accent5>
        <a:srgbClr val="FFE2AA"/>
      </a:accent5>
      <a:accent6>
        <a:srgbClr val="D9D9A1"/>
      </a:accent6>
      <a:hlink>
        <a:srgbClr val="808000"/>
      </a:hlink>
      <a:folHlink>
        <a:srgbClr val="CCCC00"/>
      </a:folHlink>
    </a:clrScheme>
    <a:fontScheme name="Waterma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4698</TotalTime>
  <Words>192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Watermark</vt:lpstr>
      <vt:lpstr>*NOTE*</vt:lpstr>
      <vt:lpstr>Practica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Clase 9 N La fecha es el 2 de diciembre del 2011</dc:title>
  <dc:creator>Helen Zumaeta</dc:creator>
  <cp:lastModifiedBy>Helen Zumaeta</cp:lastModifiedBy>
  <cp:revision>41</cp:revision>
  <cp:lastPrinted>2014-10-20T15:58:24Z</cp:lastPrinted>
  <dcterms:created xsi:type="dcterms:W3CDTF">2011-12-01T21:57:02Z</dcterms:created>
  <dcterms:modified xsi:type="dcterms:W3CDTF">2016-11-10T13:57:58Z</dcterms:modified>
</cp:coreProperties>
</file>